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9"/>
  </p:notesMasterIdLst>
  <p:sldIdLst>
    <p:sldId id="256" r:id="rId2"/>
    <p:sldId id="314" r:id="rId3"/>
    <p:sldId id="301" r:id="rId4"/>
    <p:sldId id="313" r:id="rId5"/>
    <p:sldId id="356" r:id="rId6"/>
    <p:sldId id="320" r:id="rId7"/>
    <p:sldId id="328" r:id="rId8"/>
    <p:sldId id="333" r:id="rId9"/>
    <p:sldId id="335" r:id="rId10"/>
    <p:sldId id="336" r:id="rId11"/>
    <p:sldId id="337" r:id="rId12"/>
    <p:sldId id="338" r:id="rId13"/>
    <p:sldId id="339" r:id="rId14"/>
    <p:sldId id="340" r:id="rId15"/>
    <p:sldId id="322" r:id="rId16"/>
    <p:sldId id="324" r:id="rId17"/>
    <p:sldId id="323" r:id="rId18"/>
    <p:sldId id="341" r:id="rId19"/>
    <p:sldId id="342" r:id="rId20"/>
    <p:sldId id="343" r:id="rId21"/>
    <p:sldId id="344" r:id="rId22"/>
    <p:sldId id="321" r:id="rId23"/>
    <p:sldId id="345" r:id="rId24"/>
    <p:sldId id="326" r:id="rId25"/>
    <p:sldId id="327" r:id="rId26"/>
    <p:sldId id="346" r:id="rId27"/>
    <p:sldId id="347" r:id="rId28"/>
    <p:sldId id="351" r:id="rId29"/>
    <p:sldId id="357" r:id="rId30"/>
    <p:sldId id="349" r:id="rId31"/>
    <p:sldId id="350" r:id="rId32"/>
    <p:sldId id="332" r:id="rId33"/>
    <p:sldId id="352" r:id="rId34"/>
    <p:sldId id="353" r:id="rId35"/>
    <p:sldId id="354" r:id="rId36"/>
    <p:sldId id="355" r:id="rId37"/>
    <p:sldId id="312" r:id="rId38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0000"/>
    <a:srgbClr val="00FF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8B525-1CC1-422B-B2C6-D4BBEAB30D71}" type="datetimeFigureOut">
              <a:rPr lang="en-US" smtClean="0"/>
              <a:pPr/>
              <a:t>11/17/2011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44121-022B-4CD9-A6A0-61E32CA5EF4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Presentation by </a:t>
            </a:r>
            <a:r>
              <a:rPr lang="en-GB" b="1" dirty="0" err="1" smtClean="0">
                <a:solidFill>
                  <a:srgbClr val="FF0000"/>
                </a:solidFill>
              </a:rPr>
              <a:t>Sumaya</a:t>
            </a:r>
            <a:r>
              <a:rPr lang="en-GB" b="1" dirty="0" smtClean="0">
                <a:solidFill>
                  <a:srgbClr val="FF0000"/>
                </a:solidFill>
              </a:rPr>
              <a:t> – using 3mins of above clip in the middle of her speech.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0741-2508-4CE9-9956-B2078EBC565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B2D70-E7D1-4274-AD53-32CE91448CB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24E21-C81A-4B49-BB36-ED4EFCDC9D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7200D-C548-494D-9007-F35697F4B3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AD5C-4EA0-4489-B08E-287FC5B3DC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FD4A-8CF2-4210-9FA5-BAC3457F7B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ABAA-31D4-4AB7-87D4-F9F046CD46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0481-3641-4DF7-BD3F-99D17750BD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1E7A-9E88-4BD6-BE15-68A16FF6CB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5258-A9D3-48E9-88A6-E5137DD7DD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77E4-8692-4A51-A8D3-1F88FFC239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E434D12-E97C-4333-BFE4-369B6B7C639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49ED5DB-C385-4142-9863-E4C14F14348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casap.org.uk/assets/website/BBC_Children_in_Need.jpg&amp;imgrefurl=http://casap.org.uk/news-events/view/bbc-children-in-need&amp;usg=__le5H4fnDE-4G2Daem2vWptZuX1I=&amp;h=168&amp;w=301&amp;sz=8&amp;hl=en&amp;start=5&amp;zoom=1&amp;tbnid=_3thsAeo1h1OfM:&amp;tbnh=65&amp;tbnw=116&amp;ei=U_TATvWfM4WZ8QOSqKmiBA&amp;prev=/images?q=children+in+need&amp;hl=en&amp;safe=active&amp;gbv=2&amp;tbm=isch&amp;itbs=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Xre8zZ_B8M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INSPIRE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/>
              <a:t>House Assembly </a:t>
            </a:r>
            <a:r>
              <a:rPr lang="en-GB" dirty="0" smtClean="0"/>
              <a:t>4</a:t>
            </a:r>
          </a:p>
          <a:p>
            <a:pPr algn="ctr"/>
            <a:r>
              <a:rPr lang="en-GB" dirty="0" smtClean="0"/>
              <a:t>Thursday 17/11/2011</a:t>
            </a:r>
            <a:endParaRPr lang="en-GB" dirty="0"/>
          </a:p>
        </p:txBody>
      </p:sp>
      <p:pic>
        <p:nvPicPr>
          <p:cNvPr id="4" name="Picture 3" descr="IMG_0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5143511"/>
            <a:ext cx="2285984" cy="1714488"/>
          </a:xfrm>
          <a:prstGeom prst="rect">
            <a:avLst/>
          </a:prstGeom>
        </p:spPr>
      </p:pic>
      <p:pic>
        <p:nvPicPr>
          <p:cNvPr id="5" name="Picture 4" descr="IMG_0722.jpg"/>
          <p:cNvPicPr>
            <a:picLocks noChangeAspect="1"/>
          </p:cNvPicPr>
          <p:nvPr/>
        </p:nvPicPr>
        <p:blipFill>
          <a:blip r:embed="rId3" cstate="print"/>
          <a:srcRect l="15624" r="18750"/>
          <a:stretch>
            <a:fillRect/>
          </a:stretch>
        </p:blipFill>
        <p:spPr>
          <a:xfrm>
            <a:off x="0" y="5143512"/>
            <a:ext cx="1500198" cy="1714488"/>
          </a:xfrm>
          <a:prstGeom prst="rect">
            <a:avLst/>
          </a:prstGeom>
        </p:spPr>
      </p:pic>
      <p:pic>
        <p:nvPicPr>
          <p:cNvPr id="6" name="Picture 5" descr="passport 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5143512"/>
            <a:ext cx="1785926" cy="1714488"/>
          </a:xfrm>
          <a:prstGeom prst="rect">
            <a:avLst/>
          </a:prstGeom>
        </p:spPr>
      </p:pic>
      <p:pic>
        <p:nvPicPr>
          <p:cNvPr id="7" name="Picture 6" descr="IMG_07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321584" y="5322096"/>
            <a:ext cx="1714486" cy="1357322"/>
          </a:xfrm>
          <a:prstGeom prst="rect">
            <a:avLst/>
          </a:prstGeom>
        </p:spPr>
      </p:pic>
      <p:pic>
        <p:nvPicPr>
          <p:cNvPr id="8" name="Picture 7" descr="IMG_14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5143512"/>
            <a:ext cx="2285984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the Inspire Captains.........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Science Captain: </a:t>
            </a:r>
            <a:r>
              <a:rPr lang="en-GB" dirty="0" err="1" smtClean="0"/>
              <a:t>Amrit</a:t>
            </a:r>
            <a:r>
              <a:rPr lang="en-GB" dirty="0" smtClean="0"/>
              <a:t> </a:t>
            </a:r>
            <a:r>
              <a:rPr lang="en-GB" dirty="0" err="1" smtClean="0"/>
              <a:t>Mhay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DSC00515.JPG"/>
          <p:cNvPicPr>
            <a:picLocks noChangeAspect="1"/>
          </p:cNvPicPr>
          <p:nvPr/>
        </p:nvPicPr>
        <p:blipFill>
          <a:blip r:embed="rId2" cstate="print"/>
          <a:srcRect l="9375"/>
          <a:stretch>
            <a:fillRect/>
          </a:stretch>
        </p:blipFill>
        <p:spPr>
          <a:xfrm rot="5400000">
            <a:off x="3433923" y="3138317"/>
            <a:ext cx="2428860" cy="2010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the Inspire Captains.........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Arts Captain: </a:t>
            </a:r>
            <a:r>
              <a:rPr lang="en-GB" dirty="0" err="1" smtClean="0"/>
              <a:t>Bavnish</a:t>
            </a:r>
            <a:r>
              <a:rPr lang="en-GB" dirty="0" smtClean="0"/>
              <a:t> </a:t>
            </a:r>
            <a:r>
              <a:rPr lang="en-GB" dirty="0" err="1" smtClean="0"/>
              <a:t>Matharu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DSC00536.JPG"/>
          <p:cNvPicPr>
            <a:picLocks noChangeAspect="1"/>
          </p:cNvPicPr>
          <p:nvPr/>
        </p:nvPicPr>
        <p:blipFill>
          <a:blip r:embed="rId2" cstate="print"/>
          <a:srcRect l="13750" t="5528" b="4904"/>
          <a:stretch>
            <a:fillRect/>
          </a:stretch>
        </p:blipFill>
        <p:spPr>
          <a:xfrm rot="5400000">
            <a:off x="3440912" y="3274204"/>
            <a:ext cx="2476489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the Inspire Captains.........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Community Captain: </a:t>
            </a:r>
            <a:r>
              <a:rPr lang="en-GB" dirty="0" err="1" smtClean="0"/>
              <a:t>Shahjadi</a:t>
            </a:r>
            <a:r>
              <a:rPr lang="en-GB" dirty="0" smtClean="0"/>
              <a:t> </a:t>
            </a:r>
            <a:r>
              <a:rPr lang="en-GB" dirty="0" err="1" smtClean="0"/>
              <a:t>Ansari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DSC00530.JPG"/>
          <p:cNvPicPr>
            <a:picLocks noChangeAspect="1"/>
          </p:cNvPicPr>
          <p:nvPr/>
        </p:nvPicPr>
        <p:blipFill>
          <a:blip r:embed="rId2" cstate="print"/>
          <a:srcRect l="15110" t="1098"/>
          <a:stretch>
            <a:fillRect/>
          </a:stretch>
        </p:blipFill>
        <p:spPr>
          <a:xfrm rot="5400000">
            <a:off x="3417099" y="3155141"/>
            <a:ext cx="2452677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the Inspire Captains.........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Humanities and MFL Captain: </a:t>
            </a:r>
            <a:r>
              <a:rPr lang="en-GB" dirty="0" err="1" smtClean="0"/>
              <a:t>Ladan</a:t>
            </a:r>
            <a:r>
              <a:rPr lang="en-GB" dirty="0" smtClean="0"/>
              <a:t> Muse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DSC00528.JPG"/>
          <p:cNvPicPr>
            <a:picLocks noChangeAspect="1"/>
          </p:cNvPicPr>
          <p:nvPr/>
        </p:nvPicPr>
        <p:blipFill>
          <a:blip r:embed="rId2" cstate="print"/>
          <a:srcRect l="15476"/>
          <a:stretch>
            <a:fillRect/>
          </a:stretch>
        </p:blipFill>
        <p:spPr>
          <a:xfrm rot="5400000">
            <a:off x="3282091" y="3075835"/>
            <a:ext cx="2607459" cy="2313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the Inspire Captains.........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Maths, ICT, Business and Enterprise Captain: </a:t>
            </a:r>
            <a:r>
              <a:rPr lang="en-GB" sz="2400" dirty="0" err="1" smtClean="0"/>
              <a:t>Simron</a:t>
            </a:r>
            <a:r>
              <a:rPr lang="en-GB" sz="2400" dirty="0" smtClean="0"/>
              <a:t> Gill 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DSC00526.JPG"/>
          <p:cNvPicPr>
            <a:picLocks noChangeAspect="1"/>
          </p:cNvPicPr>
          <p:nvPr/>
        </p:nvPicPr>
        <p:blipFill>
          <a:blip r:embed="rId2" cstate="print"/>
          <a:srcRect l="15278"/>
          <a:stretch>
            <a:fillRect/>
          </a:stretch>
        </p:blipFill>
        <p:spPr>
          <a:xfrm rot="5400000">
            <a:off x="3497797" y="3145881"/>
            <a:ext cx="2536019" cy="224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get House Points..........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The following points scale is being used for all House events around the school. </a:t>
            </a:r>
          </a:p>
          <a:p>
            <a:endParaRPr lang="en-GB" dirty="0" smtClean="0"/>
          </a:p>
          <a:p>
            <a:r>
              <a:rPr lang="en-GB" dirty="0" smtClean="0"/>
              <a:t>In most sports events you get individual Tutor House Points depending on what position you finish and then more House Points based upon a combined finishing position based on the two total scores added up where the House finishes. </a:t>
            </a:r>
          </a:p>
          <a:p>
            <a:endParaRPr lang="en-GB" dirty="0" smtClean="0"/>
          </a:p>
          <a:p>
            <a:r>
              <a:rPr lang="en-GB" dirty="0" smtClean="0"/>
              <a:t>Other events have a one off House Point allocation based on what position the House finishes in.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There will be an update of House points as soon as events happen. This will be found on the school website or alternatively on www.fhsinspire.weebly.com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 Points Scale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C9900"/>
                </a:solidFill>
              </a:rPr>
              <a:t>1</a:t>
            </a:r>
            <a:r>
              <a:rPr lang="en-GB" baseline="30000" dirty="0" smtClean="0">
                <a:solidFill>
                  <a:srgbClr val="CC9900"/>
                </a:solidFill>
              </a:rPr>
              <a:t>st</a:t>
            </a:r>
            <a:r>
              <a:rPr lang="en-GB" dirty="0" smtClean="0">
                <a:solidFill>
                  <a:srgbClr val="CC9900"/>
                </a:solidFill>
              </a:rPr>
              <a:t> Position = 50 House Points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996633"/>
                </a:solidFill>
              </a:rPr>
              <a:t>2</a:t>
            </a:r>
            <a:r>
              <a:rPr lang="en-GB" baseline="30000" dirty="0" smtClean="0">
                <a:solidFill>
                  <a:srgbClr val="996633"/>
                </a:solidFill>
              </a:rPr>
              <a:t>nd</a:t>
            </a:r>
            <a:r>
              <a:rPr lang="en-GB" dirty="0" smtClean="0">
                <a:solidFill>
                  <a:srgbClr val="996633"/>
                </a:solidFill>
              </a:rPr>
              <a:t> Position = 40 House Points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GB" baseline="30000" dirty="0" smtClean="0">
                <a:solidFill>
                  <a:schemeClr val="accent4">
                    <a:lumMod val="75000"/>
                  </a:schemeClr>
                </a:solidFill>
              </a:rPr>
              <a:t>rd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Position = 30 House Points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FF00"/>
                </a:solidFill>
              </a:rPr>
              <a:t>4</a:t>
            </a:r>
            <a:r>
              <a:rPr lang="en-GB" baseline="30000" dirty="0" smtClean="0">
                <a:solidFill>
                  <a:srgbClr val="00FF00"/>
                </a:solidFill>
              </a:rPr>
              <a:t>th</a:t>
            </a:r>
            <a:r>
              <a:rPr lang="en-GB" dirty="0" smtClean="0">
                <a:solidFill>
                  <a:srgbClr val="00FF00"/>
                </a:solidFill>
              </a:rPr>
              <a:t> Position = 20 House Points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5</a:t>
            </a:r>
            <a:r>
              <a:rPr lang="en-GB" baseline="30000" dirty="0" smtClean="0">
                <a:solidFill>
                  <a:srgbClr val="FF0000"/>
                </a:solidFill>
              </a:rPr>
              <a:t>th</a:t>
            </a:r>
            <a:r>
              <a:rPr lang="en-GB" dirty="0" smtClean="0">
                <a:solidFill>
                  <a:srgbClr val="FF0000"/>
                </a:solidFill>
              </a:rPr>
              <a:t> Position = 10 House Points 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8 Inter House Football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8 Shakespeare: Runners up = </a:t>
            </a:r>
            <a:r>
              <a:rPr lang="en-GB" sz="2400" b="1" dirty="0" smtClean="0">
                <a:solidFill>
                  <a:srgbClr val="FF0000"/>
                </a:solidFill>
              </a:rPr>
              <a:t>9 Tutor House Points</a:t>
            </a:r>
          </a:p>
          <a:p>
            <a:endParaRPr lang="en-GB" sz="2400" dirty="0" smtClean="0"/>
          </a:p>
          <a:p>
            <a:r>
              <a:rPr lang="en-GB" sz="2400" dirty="0" smtClean="0"/>
              <a:t>8 Einstein: 4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in group = </a:t>
            </a:r>
            <a:r>
              <a:rPr lang="en-GB" sz="2400" b="1" dirty="0" smtClean="0">
                <a:solidFill>
                  <a:srgbClr val="FF0000"/>
                </a:solidFill>
              </a:rPr>
              <a:t>2 Tutor House Points</a:t>
            </a:r>
          </a:p>
          <a:p>
            <a:endParaRPr lang="en-GB" sz="2400" dirty="0" smtClean="0"/>
          </a:p>
          <a:p>
            <a:r>
              <a:rPr lang="en-GB" sz="2400" dirty="0" smtClean="0"/>
              <a:t>Inspire Final position = </a:t>
            </a:r>
            <a:r>
              <a:rPr lang="en-GB" sz="2400" b="1" dirty="0" smtClean="0">
                <a:solidFill>
                  <a:srgbClr val="FF0000"/>
                </a:solidFill>
              </a:rPr>
              <a:t>2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nd</a:t>
            </a:r>
            <a:r>
              <a:rPr lang="en-GB" sz="2400" b="1" dirty="0" smtClean="0">
                <a:solidFill>
                  <a:srgbClr val="FF0000"/>
                </a:solidFill>
              </a:rPr>
              <a:t> Position </a:t>
            </a:r>
          </a:p>
          <a:p>
            <a:endParaRPr lang="en-GB" sz="2400" dirty="0" smtClean="0"/>
          </a:p>
          <a:p>
            <a:r>
              <a:rPr lang="en-GB" sz="2400" dirty="0" smtClean="0"/>
              <a:t>This gave us </a:t>
            </a:r>
            <a:r>
              <a:rPr lang="en-GB" sz="2400" b="1" dirty="0" smtClean="0">
                <a:solidFill>
                  <a:srgbClr val="FF0000"/>
                </a:solidFill>
              </a:rPr>
              <a:t>40 House Points &amp; 11 Tutor House Points</a:t>
            </a:r>
          </a:p>
          <a:p>
            <a:endParaRPr lang="en-GB" sz="2400" dirty="0" smtClean="0"/>
          </a:p>
          <a:p>
            <a:r>
              <a:rPr lang="en-GB" sz="2400" dirty="0" smtClean="0"/>
              <a:t>Total = </a:t>
            </a:r>
            <a:r>
              <a:rPr lang="en-GB" sz="2400" b="1" dirty="0" smtClean="0">
                <a:solidFill>
                  <a:srgbClr val="FF0000"/>
                </a:solidFill>
              </a:rPr>
              <a:t>51 House Points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7 Inter House Football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7 Shakespeare: 4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in group = </a:t>
            </a:r>
            <a:r>
              <a:rPr lang="en-GB" sz="2400" b="1" dirty="0" smtClean="0">
                <a:solidFill>
                  <a:srgbClr val="FF0000"/>
                </a:solidFill>
              </a:rPr>
              <a:t>2 Tutor House Points</a:t>
            </a:r>
          </a:p>
          <a:p>
            <a:endParaRPr lang="en-GB" sz="2400" dirty="0" smtClean="0"/>
          </a:p>
          <a:p>
            <a:r>
              <a:rPr lang="en-GB" sz="2400" dirty="0" smtClean="0"/>
              <a:t>7 Einstein: 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in group = </a:t>
            </a:r>
            <a:r>
              <a:rPr lang="en-GB" sz="2400" b="1" dirty="0" smtClean="0">
                <a:solidFill>
                  <a:srgbClr val="FF0000"/>
                </a:solidFill>
              </a:rPr>
              <a:t>1 Tutor House Point</a:t>
            </a:r>
          </a:p>
          <a:p>
            <a:endParaRPr lang="en-GB" sz="2400" dirty="0" smtClean="0"/>
          </a:p>
          <a:p>
            <a:r>
              <a:rPr lang="en-GB" sz="2400" dirty="0" smtClean="0"/>
              <a:t>Inspire Final Position = </a:t>
            </a:r>
            <a:r>
              <a:rPr lang="en-GB" sz="2400" b="1" dirty="0" smtClean="0">
                <a:solidFill>
                  <a:srgbClr val="FF0000"/>
                </a:solidFill>
              </a:rPr>
              <a:t>5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GB" sz="2400" b="1" dirty="0" smtClean="0">
                <a:solidFill>
                  <a:srgbClr val="FF0000"/>
                </a:solidFill>
              </a:rPr>
              <a:t> Position </a:t>
            </a:r>
          </a:p>
          <a:p>
            <a:endParaRPr lang="en-GB" sz="2400" dirty="0" smtClean="0"/>
          </a:p>
          <a:p>
            <a:r>
              <a:rPr lang="en-GB" sz="2400" dirty="0" smtClean="0"/>
              <a:t>This gave us </a:t>
            </a:r>
            <a:r>
              <a:rPr lang="en-GB" sz="2400" b="1" dirty="0" smtClean="0">
                <a:solidFill>
                  <a:srgbClr val="FF0000"/>
                </a:solidFill>
              </a:rPr>
              <a:t>10 House Points and 3 Tutor House Points</a:t>
            </a:r>
          </a:p>
          <a:p>
            <a:endParaRPr lang="en-GB" sz="2400" dirty="0" smtClean="0"/>
          </a:p>
          <a:p>
            <a:r>
              <a:rPr lang="en-GB" sz="2400" dirty="0" smtClean="0"/>
              <a:t>Total = </a:t>
            </a:r>
            <a:r>
              <a:rPr lang="en-GB" sz="2400" b="1" dirty="0" smtClean="0">
                <a:solidFill>
                  <a:srgbClr val="FF0000"/>
                </a:solidFill>
              </a:rPr>
              <a:t>13 House Points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4" name="Picture 3" descr="IMG_0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18" y="4768438"/>
            <a:ext cx="2786082" cy="208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9 Inter House Football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9 Shakespeare: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in group = </a:t>
            </a:r>
            <a:r>
              <a:rPr lang="en-GB" sz="2400" b="1" dirty="0" smtClean="0">
                <a:solidFill>
                  <a:srgbClr val="FF0000"/>
                </a:solidFill>
              </a:rPr>
              <a:t>3 Tutor House Points</a:t>
            </a:r>
          </a:p>
          <a:p>
            <a:endParaRPr lang="en-GB" sz="2400" dirty="0" smtClean="0"/>
          </a:p>
          <a:p>
            <a:r>
              <a:rPr lang="en-GB" sz="2400" dirty="0" smtClean="0"/>
              <a:t>9 Einstein: Overall Winners = </a:t>
            </a:r>
            <a:r>
              <a:rPr lang="en-GB" sz="2400" b="1" dirty="0" smtClean="0">
                <a:solidFill>
                  <a:srgbClr val="FF0000"/>
                </a:solidFill>
              </a:rPr>
              <a:t>10 Tutor House Point</a:t>
            </a:r>
          </a:p>
          <a:p>
            <a:endParaRPr lang="en-GB" sz="2400" dirty="0" smtClean="0"/>
          </a:p>
          <a:p>
            <a:r>
              <a:rPr lang="en-GB" sz="2400" dirty="0" smtClean="0"/>
              <a:t>Inspire Final Position = </a:t>
            </a:r>
            <a:r>
              <a:rPr lang="en-GB" sz="2400" b="1" dirty="0" smtClean="0">
                <a:solidFill>
                  <a:srgbClr val="FF0000"/>
                </a:solidFill>
              </a:rPr>
              <a:t>1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st</a:t>
            </a:r>
            <a:r>
              <a:rPr lang="en-GB" sz="2400" b="1" dirty="0" smtClean="0">
                <a:solidFill>
                  <a:srgbClr val="FF0000"/>
                </a:solidFill>
              </a:rPr>
              <a:t> Position </a:t>
            </a:r>
          </a:p>
          <a:p>
            <a:endParaRPr lang="en-GB" sz="2400" dirty="0" smtClean="0"/>
          </a:p>
          <a:p>
            <a:r>
              <a:rPr lang="en-GB" sz="2400" dirty="0" smtClean="0"/>
              <a:t>This gave us </a:t>
            </a:r>
            <a:r>
              <a:rPr lang="en-GB" sz="2400" b="1" dirty="0" smtClean="0">
                <a:solidFill>
                  <a:srgbClr val="FF0000"/>
                </a:solidFill>
              </a:rPr>
              <a:t>50 House Points and 13 Tutor House Points</a:t>
            </a:r>
          </a:p>
          <a:p>
            <a:endParaRPr lang="en-GB" sz="2400" dirty="0" smtClean="0"/>
          </a:p>
          <a:p>
            <a:r>
              <a:rPr lang="en-GB" sz="2400" dirty="0" smtClean="0"/>
              <a:t>Total = </a:t>
            </a:r>
            <a:r>
              <a:rPr lang="en-GB" sz="2400" b="1" dirty="0" smtClean="0">
                <a:solidFill>
                  <a:srgbClr val="FF0000"/>
                </a:solidFill>
              </a:rPr>
              <a:t>63 House Points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4" name="Picture 3" descr="IMG_1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4661306"/>
            <a:ext cx="2928926" cy="2196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Thought for the day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‘It's nice to be important, but it's more important to be nice.’ </a:t>
            </a:r>
          </a:p>
          <a:p>
            <a:endParaRPr lang="en-GB" dirty="0" smtClean="0"/>
          </a:p>
          <a:p>
            <a:r>
              <a:rPr lang="en-GB" dirty="0" smtClean="0"/>
              <a:t>Reflect on this quote. </a:t>
            </a:r>
          </a:p>
          <a:p>
            <a:endParaRPr lang="en-GB" dirty="0" smtClean="0"/>
          </a:p>
          <a:p>
            <a:r>
              <a:rPr lang="en-GB" dirty="0" smtClean="0"/>
              <a:t>What does being nice include? </a:t>
            </a:r>
            <a:endParaRPr lang="en-GB" dirty="0"/>
          </a:p>
        </p:txBody>
      </p:sp>
      <p:pic>
        <p:nvPicPr>
          <p:cNvPr id="37890" name="Picture 2" descr="http://blogs.sundaymercury.net/weirdscience/assets_c/2011/05/smiley-face-thumb-450x450-152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857760"/>
            <a:ext cx="1785920" cy="178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Sixth Form Inter House Sports Competition 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Inspire Final Position = </a:t>
            </a:r>
            <a:r>
              <a:rPr lang="en-GB" sz="2400" b="1" dirty="0" smtClean="0">
                <a:solidFill>
                  <a:srgbClr val="FF0000"/>
                </a:solidFill>
              </a:rPr>
              <a:t>3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rd</a:t>
            </a:r>
            <a:r>
              <a:rPr lang="en-GB" sz="2400" b="1" dirty="0" smtClean="0">
                <a:solidFill>
                  <a:srgbClr val="FF0000"/>
                </a:solidFill>
              </a:rPr>
              <a:t> Position </a:t>
            </a:r>
          </a:p>
          <a:p>
            <a:endParaRPr lang="en-GB" sz="2400" dirty="0" smtClean="0"/>
          </a:p>
          <a:p>
            <a:r>
              <a:rPr lang="en-GB" sz="2400" dirty="0" smtClean="0"/>
              <a:t>This gave us </a:t>
            </a:r>
            <a:r>
              <a:rPr lang="en-GB" sz="2400" b="1" dirty="0" smtClean="0">
                <a:solidFill>
                  <a:srgbClr val="FF0000"/>
                </a:solidFill>
              </a:rPr>
              <a:t>30 House Points </a:t>
            </a:r>
          </a:p>
          <a:p>
            <a:endParaRPr lang="en-GB" sz="2400" dirty="0" smtClean="0"/>
          </a:p>
          <a:p>
            <a:r>
              <a:rPr lang="en-GB" sz="2400" dirty="0" smtClean="0"/>
              <a:t>Total = </a:t>
            </a:r>
            <a:r>
              <a:rPr lang="en-GB" sz="2400" b="1" dirty="0" smtClean="0">
                <a:solidFill>
                  <a:srgbClr val="FF0000"/>
                </a:solidFill>
              </a:rPr>
              <a:t>30 House Points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4" name="Picture 3" descr="DSC00568.JPG"/>
          <p:cNvPicPr>
            <a:picLocks noChangeAspect="1"/>
          </p:cNvPicPr>
          <p:nvPr/>
        </p:nvPicPr>
        <p:blipFill>
          <a:blip r:embed="rId2" cstate="print"/>
          <a:srcRect l="13158" t="21053" r="13815"/>
          <a:stretch>
            <a:fillRect/>
          </a:stretch>
        </p:blipFill>
        <p:spPr>
          <a:xfrm>
            <a:off x="5707823" y="4071942"/>
            <a:ext cx="3436177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 Inter House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Inspire Final Position = </a:t>
            </a:r>
            <a:r>
              <a:rPr lang="en-GB" sz="2400" b="1" dirty="0" smtClean="0">
                <a:solidFill>
                  <a:srgbClr val="FF0000"/>
                </a:solidFill>
              </a:rPr>
              <a:t>2</a:t>
            </a:r>
            <a:r>
              <a:rPr lang="en-GB" sz="2400" b="1" baseline="30000" dirty="0" smtClean="0">
                <a:solidFill>
                  <a:srgbClr val="FF0000"/>
                </a:solidFill>
              </a:rPr>
              <a:t>nd</a:t>
            </a:r>
            <a:r>
              <a:rPr lang="en-GB" sz="2400" b="1" dirty="0" smtClean="0">
                <a:solidFill>
                  <a:srgbClr val="FF0000"/>
                </a:solidFill>
              </a:rPr>
              <a:t> Position </a:t>
            </a:r>
          </a:p>
          <a:p>
            <a:endParaRPr lang="en-GB" sz="2400" dirty="0" smtClean="0"/>
          </a:p>
          <a:p>
            <a:r>
              <a:rPr lang="en-GB" sz="2400" dirty="0" smtClean="0"/>
              <a:t>This gave us </a:t>
            </a:r>
            <a:r>
              <a:rPr lang="en-GB" sz="2400" b="1" dirty="0" smtClean="0">
                <a:solidFill>
                  <a:srgbClr val="FF0000"/>
                </a:solidFill>
              </a:rPr>
              <a:t>40 House Points</a:t>
            </a:r>
          </a:p>
          <a:p>
            <a:endParaRPr lang="en-GB" sz="2400" dirty="0" smtClean="0"/>
          </a:p>
          <a:p>
            <a:r>
              <a:rPr lang="en-GB" sz="2400" dirty="0" smtClean="0"/>
              <a:t>Total = </a:t>
            </a:r>
            <a:r>
              <a:rPr lang="en-GB" sz="2400" b="1" dirty="0" smtClean="0">
                <a:solidFill>
                  <a:srgbClr val="FF0000"/>
                </a:solidFill>
              </a:rPr>
              <a:t>40 House Points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19458" name="Picture 2" descr="http://1.bp.blogspot.com/_umUrGqzhiyw/TSimb9qXNXI/AAAAAAAAAg4/ywjoEjPZk1k/s1600/qu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553" y="4100534"/>
            <a:ext cx="1946447" cy="2757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 Standing so far............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9"/>
            <a:ext cx="8229600" cy="4686312"/>
          </a:xfrm>
        </p:spPr>
        <p:txBody>
          <a:bodyPr/>
          <a:lstStyle/>
          <a:p>
            <a:r>
              <a:rPr lang="en-GB" dirty="0" smtClean="0"/>
              <a:t>Since September each House event has had specific points associated with it. </a:t>
            </a:r>
          </a:p>
          <a:p>
            <a:endParaRPr lang="en-GB" dirty="0" smtClean="0"/>
          </a:p>
          <a:p>
            <a:r>
              <a:rPr lang="en-GB" dirty="0" smtClean="0"/>
              <a:t>The current standings are: </a:t>
            </a:r>
          </a:p>
          <a:p>
            <a:pPr lvl="1"/>
            <a:r>
              <a:rPr lang="en-GB" dirty="0" smtClean="0"/>
              <a:t>5th: </a:t>
            </a:r>
            <a:r>
              <a:rPr lang="en-GB" b="1" dirty="0" smtClean="0">
                <a:solidFill>
                  <a:srgbClr val="0000FF"/>
                </a:solidFill>
              </a:rPr>
              <a:t>Honour</a:t>
            </a:r>
            <a:r>
              <a:rPr lang="en-GB" dirty="0" smtClean="0"/>
              <a:t> - 151 points</a:t>
            </a:r>
          </a:p>
          <a:p>
            <a:pPr lvl="1"/>
            <a:r>
              <a:rPr lang="en-GB" dirty="0" smtClean="0"/>
              <a:t>4th: </a:t>
            </a:r>
            <a:r>
              <a:rPr lang="en-GB" b="1" dirty="0" smtClean="0">
                <a:solidFill>
                  <a:srgbClr val="FFFF00"/>
                </a:solidFill>
              </a:rPr>
              <a:t>Equality</a:t>
            </a:r>
            <a:r>
              <a:rPr lang="en-GB" dirty="0" smtClean="0"/>
              <a:t> - 160 points</a:t>
            </a:r>
          </a:p>
          <a:p>
            <a:pPr lvl="1"/>
            <a:r>
              <a:rPr lang="en-GB" dirty="0" smtClean="0"/>
              <a:t>3rd: </a:t>
            </a:r>
            <a:r>
              <a:rPr lang="en-GB" b="1" dirty="0" smtClean="0">
                <a:solidFill>
                  <a:srgbClr val="00B050"/>
                </a:solidFill>
              </a:rPr>
              <a:t>Unity</a:t>
            </a:r>
            <a:r>
              <a:rPr lang="en-GB" dirty="0" smtClean="0"/>
              <a:t> - 178 points</a:t>
            </a:r>
          </a:p>
          <a:p>
            <a:pPr lvl="1"/>
            <a:r>
              <a:rPr lang="en-GB" dirty="0" smtClean="0"/>
              <a:t>2nd: </a:t>
            </a:r>
            <a:r>
              <a:rPr lang="en-GB" b="1" dirty="0" smtClean="0">
                <a:solidFill>
                  <a:srgbClr val="FF0000"/>
                </a:solidFill>
              </a:rPr>
              <a:t>Liberty</a:t>
            </a:r>
            <a:r>
              <a:rPr lang="en-GB" dirty="0" smtClean="0"/>
              <a:t> - 191 points</a:t>
            </a:r>
          </a:p>
          <a:p>
            <a:pPr lvl="1"/>
            <a:r>
              <a:rPr lang="en-GB" dirty="0" smtClean="0"/>
              <a:t>1st: </a:t>
            </a:r>
            <a:r>
              <a:rPr lang="en-GB" b="1" dirty="0" smtClean="0"/>
              <a:t>Inspire</a:t>
            </a:r>
            <a:r>
              <a:rPr lang="en-GB" dirty="0" smtClean="0"/>
              <a:t> - 197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 done!!!!!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Well done to everybody who has taken part in any form of House event so far !</a:t>
            </a:r>
          </a:p>
          <a:p>
            <a:endParaRPr lang="en-GB" dirty="0" smtClean="0"/>
          </a:p>
          <a:p>
            <a:r>
              <a:rPr lang="en-GB" dirty="0" smtClean="0"/>
              <a:t>Participation is the key to success!</a:t>
            </a:r>
          </a:p>
          <a:p>
            <a:endParaRPr lang="en-GB" dirty="0" smtClean="0"/>
          </a:p>
          <a:p>
            <a:r>
              <a:rPr lang="en-GB" dirty="0" smtClean="0"/>
              <a:t>We need to keep participating and doing our best to maintain our position!</a:t>
            </a:r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14338" name="Picture 2" descr="http://www.wheatfieldsjm.herts.sch.uk/images/home_page_images/welld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929198"/>
            <a:ext cx="1965087" cy="1682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Upcoming Events/Competitions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Humanities and MFL Quiz</a:t>
            </a:r>
          </a:p>
          <a:p>
            <a:endParaRPr lang="en-GB" dirty="0" smtClean="0"/>
          </a:p>
          <a:p>
            <a:r>
              <a:rPr lang="en-GB" dirty="0" smtClean="0"/>
              <a:t>Date: 17</a:t>
            </a:r>
            <a:r>
              <a:rPr lang="en-GB" baseline="30000" dirty="0" smtClean="0"/>
              <a:t>th</a:t>
            </a:r>
            <a:r>
              <a:rPr lang="en-GB" dirty="0" smtClean="0"/>
              <a:t> November 2011 (Today)</a:t>
            </a:r>
          </a:p>
          <a:p>
            <a:r>
              <a:rPr lang="en-GB" dirty="0" smtClean="0"/>
              <a:t>Location: Main Hall </a:t>
            </a:r>
          </a:p>
          <a:p>
            <a:r>
              <a:rPr lang="en-GB" dirty="0" smtClean="0"/>
              <a:t>Time: 16.15 – 17.15</a:t>
            </a:r>
          </a:p>
          <a:p>
            <a:endParaRPr lang="en-GB" dirty="0" smtClean="0"/>
          </a:p>
          <a:p>
            <a:r>
              <a:rPr lang="en-GB" dirty="0" smtClean="0"/>
              <a:t>14 members from each House will be representing Inspire. </a:t>
            </a:r>
          </a:p>
          <a:p>
            <a:endParaRPr lang="en-GB" dirty="0" smtClean="0"/>
          </a:p>
          <a:p>
            <a:r>
              <a:rPr lang="en-GB" dirty="0" smtClean="0"/>
              <a:t>7 Rounds: Languages, History of figure heads, A map round, Puzzle, World scramble, Multiple choice, Books and literacy</a:t>
            </a:r>
          </a:p>
          <a:p>
            <a:endParaRPr lang="en-GB" dirty="0" smtClean="0"/>
          </a:p>
          <a:p>
            <a:r>
              <a:rPr lang="en-GB" dirty="0" smtClean="0"/>
              <a:t>Prizes are going to be awarded for the winning House!</a:t>
            </a:r>
            <a:endParaRPr lang="en-GB" dirty="0"/>
          </a:p>
        </p:txBody>
      </p:sp>
      <p:pic>
        <p:nvPicPr>
          <p:cNvPr id="13314" name="Picture 2" descr="http://www.westbourneforum.org.uk/wp-content/uploads/2011/09/qui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714488"/>
            <a:ext cx="2443154" cy="1832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Volunteer Passport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This is an active volunteering scheme where you can volunteer to assist with a variety of activities around the school. </a:t>
            </a:r>
          </a:p>
          <a:p>
            <a:endParaRPr lang="en-GB" dirty="0" smtClean="0"/>
          </a:p>
          <a:p>
            <a:r>
              <a:rPr lang="en-GB" dirty="0" smtClean="0"/>
              <a:t>You will all be given a volunteering passport which you can use to log any minutes you volunteer around the school. </a:t>
            </a:r>
          </a:p>
          <a:p>
            <a:endParaRPr lang="en-GB" dirty="0" smtClean="0"/>
          </a:p>
          <a:p>
            <a:r>
              <a:rPr lang="en-GB" dirty="0" smtClean="0"/>
              <a:t>This must be signed by the teacher who you have volunteered with!</a:t>
            </a:r>
          </a:p>
          <a:p>
            <a:endParaRPr lang="en-GB" dirty="0" smtClean="0"/>
          </a:p>
          <a:p>
            <a:r>
              <a:rPr lang="en-GB" dirty="0" smtClean="0"/>
              <a:t>This is a competition where minutes will be added up and House Points given at the end of the term depending on how many minutes we volunteer. </a:t>
            </a:r>
            <a:endParaRPr lang="en-GB" dirty="0"/>
          </a:p>
        </p:txBody>
      </p:sp>
      <p:pic>
        <p:nvPicPr>
          <p:cNvPr id="12290" name="Picture 2" descr="http://www.prestonguild2012.com/resources/library/608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58148" y="5500702"/>
            <a:ext cx="1142984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What does a Volunteer Passport Look Like? 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644" t="10307" r="14416" b="16073"/>
          <a:stretch>
            <a:fillRect/>
          </a:stretch>
        </p:blipFill>
        <p:spPr bwMode="auto">
          <a:xfrm>
            <a:off x="642910" y="1428736"/>
            <a:ext cx="7932291" cy="521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Ideas for Volunteering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68519"/>
          </a:xfrm>
        </p:spPr>
        <p:txBody>
          <a:bodyPr>
            <a:normAutofit fontScale="47500" lnSpcReduction="20000"/>
          </a:bodyPr>
          <a:lstStyle/>
          <a:p>
            <a:r>
              <a:rPr lang="en-GB" sz="3800" dirty="0" smtClean="0"/>
              <a:t>Reading assistance/literacy support</a:t>
            </a:r>
          </a:p>
          <a:p>
            <a:r>
              <a:rPr lang="en-GB" sz="3800" dirty="0" smtClean="0"/>
              <a:t>Mentoring pupils </a:t>
            </a:r>
          </a:p>
          <a:p>
            <a:r>
              <a:rPr lang="en-GB" sz="3800" dirty="0" smtClean="0"/>
              <a:t>Library assistance</a:t>
            </a:r>
          </a:p>
          <a:p>
            <a:r>
              <a:rPr lang="en-GB" sz="3800" dirty="0" smtClean="0"/>
              <a:t>Pupil assistance in lessons</a:t>
            </a:r>
          </a:p>
          <a:p>
            <a:r>
              <a:rPr lang="en-GB" sz="3800" dirty="0" smtClean="0"/>
              <a:t>Helping with displays and notice boards</a:t>
            </a:r>
          </a:p>
          <a:p>
            <a:r>
              <a:rPr lang="en-GB" sz="3800" dirty="0" smtClean="0"/>
              <a:t>Helping with extra curricular clubs</a:t>
            </a:r>
          </a:p>
          <a:p>
            <a:r>
              <a:rPr lang="en-GB" sz="3800" dirty="0" smtClean="0"/>
              <a:t>Assist with SSP events</a:t>
            </a:r>
          </a:p>
          <a:p>
            <a:r>
              <a:rPr lang="en-GB" sz="3800" dirty="0" smtClean="0"/>
              <a:t>Refereeing/assisting fixtures</a:t>
            </a:r>
          </a:p>
          <a:p>
            <a:r>
              <a:rPr lang="en-GB" sz="3800" dirty="0" smtClean="0"/>
              <a:t>Recycling assistance</a:t>
            </a:r>
          </a:p>
          <a:p>
            <a:r>
              <a:rPr lang="en-GB" sz="3800" dirty="0" smtClean="0"/>
              <a:t>Chicken duty</a:t>
            </a:r>
          </a:p>
          <a:p>
            <a:r>
              <a:rPr lang="en-GB" sz="3800" dirty="0" smtClean="0"/>
              <a:t>Charity work</a:t>
            </a:r>
          </a:p>
          <a:p>
            <a:r>
              <a:rPr lang="en-GB" sz="3800" dirty="0" smtClean="0"/>
              <a:t>Helping in student services</a:t>
            </a:r>
          </a:p>
          <a:p>
            <a:r>
              <a:rPr lang="en-GB" sz="3800" dirty="0" smtClean="0"/>
              <a:t>ICT Technician assistance</a:t>
            </a:r>
          </a:p>
          <a:p>
            <a:r>
              <a:rPr lang="en-GB" sz="3800" dirty="0" smtClean="0"/>
              <a:t>Website assistance</a:t>
            </a:r>
          </a:p>
          <a:p>
            <a:r>
              <a:rPr lang="en-GB" sz="3800" dirty="0" smtClean="0"/>
              <a:t>Refereeing inter house morning sports competitions</a:t>
            </a:r>
          </a:p>
          <a:p>
            <a:r>
              <a:rPr lang="en-GB" sz="3800" dirty="0" smtClean="0"/>
              <a:t>PE/Art/Science Technician</a:t>
            </a:r>
          </a:p>
          <a:p>
            <a:r>
              <a:rPr lang="en-GB" sz="3800" dirty="0" smtClean="0"/>
              <a:t>Teaching drama to Year 5 primary pupils (current 6</a:t>
            </a:r>
            <a:r>
              <a:rPr lang="en-GB" sz="3800" baseline="30000" dirty="0" smtClean="0"/>
              <a:t>th</a:t>
            </a:r>
            <a:r>
              <a:rPr lang="en-GB" sz="3800" dirty="0" smtClean="0"/>
              <a:t> form project)</a:t>
            </a:r>
          </a:p>
          <a:p>
            <a:r>
              <a:rPr lang="en-GB" sz="3800" dirty="0" smtClean="0"/>
              <a:t>One to one tuition in homework club for weaker pupils</a:t>
            </a:r>
          </a:p>
          <a:p>
            <a:r>
              <a:rPr lang="en-GB" sz="3800" dirty="0" smtClean="0"/>
              <a:t>Lunch time set up assistance for PE/Art/Science etc</a:t>
            </a:r>
          </a:p>
          <a:p>
            <a:r>
              <a:rPr lang="en-GB" sz="3800" dirty="0" smtClean="0"/>
              <a:t>Home learning assistance at homework clubs</a:t>
            </a:r>
          </a:p>
          <a:p>
            <a:endParaRPr lang="en-GB" dirty="0"/>
          </a:p>
        </p:txBody>
      </p:sp>
      <p:pic>
        <p:nvPicPr>
          <p:cNvPr id="4" name="Picture 4" descr="Inspiring People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654" y="0"/>
            <a:ext cx="2295346" cy="1428736"/>
          </a:xfrm>
          <a:prstGeom prst="rect">
            <a:avLst/>
          </a:prstGeom>
          <a:noFill/>
        </p:spPr>
      </p:pic>
      <p:pic>
        <p:nvPicPr>
          <p:cNvPr id="5" name="Picture 2" descr="http://www.prestonguild2012.com/resources/library/608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86512" y="1857364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does it start?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You will all be given your volunteering passports on Monday 5</a:t>
            </a:r>
            <a:r>
              <a:rPr lang="en-GB" baseline="30000" dirty="0" smtClean="0"/>
              <a:t>th</a:t>
            </a:r>
            <a:r>
              <a:rPr lang="en-GB" dirty="0" smtClean="0"/>
              <a:t> December by your form tutors. </a:t>
            </a:r>
          </a:p>
          <a:p>
            <a:endParaRPr lang="en-GB" dirty="0" smtClean="0"/>
          </a:p>
          <a:p>
            <a:r>
              <a:rPr lang="en-GB" dirty="0" smtClean="0"/>
              <a:t>You must keep them safe. </a:t>
            </a:r>
          </a:p>
          <a:p>
            <a:endParaRPr lang="en-GB" dirty="0" smtClean="0"/>
          </a:p>
          <a:p>
            <a:r>
              <a:rPr lang="en-GB" dirty="0" smtClean="0"/>
              <a:t>They will be collected in before February half term</a:t>
            </a:r>
          </a:p>
          <a:p>
            <a:endParaRPr lang="en-GB" dirty="0" smtClean="0"/>
          </a:p>
          <a:p>
            <a:r>
              <a:rPr lang="en-GB" dirty="0" smtClean="0"/>
              <a:t>They will be collected from you at the end of each half term and minutes volunteered will be calculated. </a:t>
            </a:r>
          </a:p>
          <a:p>
            <a:endParaRPr lang="en-GB" dirty="0" smtClean="0"/>
          </a:p>
          <a:p>
            <a:r>
              <a:rPr lang="en-GB" dirty="0" smtClean="0"/>
              <a:t>It is now up to you to approach teachers/staff to ask if they need help!</a:t>
            </a:r>
          </a:p>
          <a:p>
            <a:endParaRPr lang="en-GB" dirty="0" smtClean="0"/>
          </a:p>
          <a:p>
            <a:r>
              <a:rPr lang="en-GB" dirty="0" smtClean="0"/>
              <a:t>Good luck!</a:t>
            </a:r>
            <a:endParaRPr lang="en-GB" dirty="0"/>
          </a:p>
        </p:txBody>
      </p:sp>
      <p:pic>
        <p:nvPicPr>
          <p:cNvPr id="54274" name="Picture 2" descr="http://www.newham.gov.uk/NR/rdonlyres/F0BBF672-0144-48CE-9EAC-30BFFA9337F0/0/VolunteeringHands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357826"/>
            <a:ext cx="2087576" cy="1299410"/>
          </a:xfrm>
          <a:prstGeom prst="rect">
            <a:avLst/>
          </a:prstGeom>
          <a:noFill/>
        </p:spPr>
      </p:pic>
      <p:pic>
        <p:nvPicPr>
          <p:cNvPr id="54276" name="Picture 4" descr="Inspiring Peopl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8654" y="0"/>
            <a:ext cx="2295346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1" r="66431" b="10444"/>
          <a:stretch/>
        </p:blipFill>
        <p:spPr>
          <a:xfrm>
            <a:off x="1857356" y="4000504"/>
            <a:ext cx="1716555" cy="2562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00504"/>
            <a:ext cx="1782473" cy="2619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250" b="9111"/>
          <a:stretch/>
        </p:blipFill>
        <p:spPr>
          <a:xfrm>
            <a:off x="5643570" y="4000504"/>
            <a:ext cx="1629577" cy="2468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250" b="9556"/>
          <a:stretch/>
        </p:blipFill>
        <p:spPr>
          <a:xfrm>
            <a:off x="7454926" y="4000504"/>
            <a:ext cx="1689074" cy="2546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250" b="8667"/>
          <a:stretch/>
        </p:blipFill>
        <p:spPr>
          <a:xfrm>
            <a:off x="3714744" y="4000504"/>
            <a:ext cx="1694152" cy="25788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ectangle 11"/>
          <p:cNvSpPr/>
          <p:nvPr/>
        </p:nvSpPr>
        <p:spPr>
          <a:xfrm>
            <a:off x="0" y="214290"/>
            <a:ext cx="87985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Design your house logo, </a:t>
            </a:r>
          </a:p>
          <a:p>
            <a:pPr algn="ctr"/>
            <a:r>
              <a:rPr lang="en-US" sz="4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motto and song!</a:t>
            </a:r>
            <a:endParaRPr lang="en-US" sz="4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00024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n-GB" sz="2400" b="1" dirty="0" smtClean="0"/>
              <a:t>Logo must be designed on a computer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en-GB" sz="2400" b="1" dirty="0" smtClean="0"/>
              <a:t>Song and motto need to be linked in with the ethos or figure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en-GB" sz="2400" b="1" dirty="0" smtClean="0"/>
              <a:t>Winning logo, motto and song will be used across the school!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027003"/>
            <a:ext cx="9095428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Hand entries to student services-Deadline for entries:  -Prizes for winners!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78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7924800" cy="4419600"/>
          </a:xfrm>
        </p:spPr>
        <p:txBody>
          <a:bodyPr/>
          <a:lstStyle/>
          <a:p>
            <a:endParaRPr lang="en-GB" sz="2800" dirty="0" smtClean="0"/>
          </a:p>
          <a:p>
            <a:r>
              <a:rPr lang="en-GB" sz="2800" dirty="0" smtClean="0"/>
              <a:t>During assembly we will: </a:t>
            </a:r>
          </a:p>
          <a:p>
            <a:endParaRPr lang="en-GB" sz="2800" dirty="0"/>
          </a:p>
          <a:p>
            <a:r>
              <a:rPr lang="en-GB" sz="2800" dirty="0" smtClean="0"/>
              <a:t>Look at the significance of anti bullying week</a:t>
            </a:r>
          </a:p>
          <a:p>
            <a:endParaRPr lang="en-GB" sz="2800" dirty="0"/>
          </a:p>
          <a:p>
            <a:r>
              <a:rPr lang="en-GB" sz="2800" dirty="0" smtClean="0"/>
              <a:t>Look at upcoming house events and competitions</a:t>
            </a:r>
          </a:p>
          <a:p>
            <a:endParaRPr lang="en-GB" sz="2800" dirty="0"/>
          </a:p>
          <a:p>
            <a:r>
              <a:rPr lang="en-GB" sz="2800" dirty="0" smtClean="0"/>
              <a:t>Meet the Inspire Captains</a:t>
            </a:r>
            <a:endParaRPr lang="en-GB" sz="2800" dirty="0"/>
          </a:p>
        </p:txBody>
      </p:sp>
      <p:pic>
        <p:nvPicPr>
          <p:cNvPr id="5" name="Picture 2" descr="http://www.anti-bullyingalliance.org.uk/images/ABAW%20logo%202011%20d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286256"/>
            <a:ext cx="1785950" cy="84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t1.gstatic.com/images?q=tbn:ANd9GcR-9xKZo6ExaFZ_SLzOFID6md0HUMGr7j9A8Y0IMEP__-5WnQadyKadRg:casap.org.uk/assets/website/BBC_Children_in_Nee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357826"/>
            <a:ext cx="1997324" cy="1119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596" y="5357826"/>
            <a:ext cx="8501122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1"/>
                </a:solidFill>
              </a:rPr>
              <a:t>LITERACY HOUSE CAPTAINS NEEDED!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1285860"/>
            <a:ext cx="6400800" cy="3571900"/>
          </a:xfrm>
        </p:spPr>
        <p:txBody>
          <a:bodyPr>
            <a:norm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Do you have a talent for literacy – reading/writing/presenting?</a:t>
            </a: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Want the chance to work as part of a team  to organise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literacy events?</a:t>
            </a: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Are you organised and enthusiastic?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Do you want a role of responsibility that will help you when applying for university or future jobs?</a:t>
            </a: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5429265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All you need to do is write an application on a maximum of 1 side of A4 and give it to your tutor or Head of House.</a:t>
            </a:r>
          </a:p>
          <a:p>
            <a:r>
              <a:rPr lang="en-GB" sz="1600" dirty="0" smtClean="0"/>
              <a:t>Literacy Captain descriptions are available from your form tutor or any Head of House.</a:t>
            </a:r>
            <a:endParaRPr lang="en-GB" sz="1600" dirty="0"/>
          </a:p>
        </p:txBody>
      </p:sp>
      <p:sp>
        <p:nvSpPr>
          <p:cNvPr id="5" name="Oval 37"/>
          <p:cNvSpPr>
            <a:spLocks noChangeArrowheads="1"/>
          </p:cNvSpPr>
          <p:nvPr/>
        </p:nvSpPr>
        <p:spPr bwMode="auto">
          <a:xfrm>
            <a:off x="7858148" y="188913"/>
            <a:ext cx="1035027" cy="1025509"/>
          </a:xfrm>
          <a:prstGeom prst="ellipse">
            <a:avLst/>
          </a:prstGeom>
          <a:solidFill>
            <a:srgbClr val="00B050"/>
          </a:solidFill>
          <a:ln w="57150" cmpd="thickThin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dirty="0">
              <a:solidFill>
                <a:srgbClr val="00B050"/>
              </a:solidFill>
            </a:endParaRPr>
          </a:p>
        </p:txBody>
      </p:sp>
      <p:sp>
        <p:nvSpPr>
          <p:cNvPr id="7" name="Oval 37"/>
          <p:cNvSpPr>
            <a:spLocks noChangeArrowheads="1"/>
          </p:cNvSpPr>
          <p:nvPr/>
        </p:nvSpPr>
        <p:spPr bwMode="auto">
          <a:xfrm>
            <a:off x="7786710" y="1785926"/>
            <a:ext cx="1035027" cy="1025509"/>
          </a:xfrm>
          <a:prstGeom prst="ellipse">
            <a:avLst/>
          </a:prstGeom>
          <a:solidFill>
            <a:srgbClr val="FF0000"/>
          </a:solidFill>
          <a:ln w="57150" cmpd="thickThin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dirty="0">
              <a:solidFill>
                <a:srgbClr val="00B050"/>
              </a:solidFill>
            </a:endParaRPr>
          </a:p>
        </p:txBody>
      </p:sp>
      <p:sp>
        <p:nvSpPr>
          <p:cNvPr id="8" name="Oval 37"/>
          <p:cNvSpPr>
            <a:spLocks noChangeArrowheads="1"/>
          </p:cNvSpPr>
          <p:nvPr/>
        </p:nvSpPr>
        <p:spPr bwMode="auto">
          <a:xfrm>
            <a:off x="214282" y="928670"/>
            <a:ext cx="1035027" cy="1025509"/>
          </a:xfrm>
          <a:prstGeom prst="ellipse">
            <a:avLst/>
          </a:prstGeom>
          <a:solidFill>
            <a:srgbClr val="0070C0"/>
          </a:solidFill>
          <a:ln w="57150" cmpd="thickThin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dirty="0">
              <a:solidFill>
                <a:srgbClr val="00B050"/>
              </a:solidFill>
            </a:endParaRPr>
          </a:p>
        </p:txBody>
      </p:sp>
      <p:sp>
        <p:nvSpPr>
          <p:cNvPr id="9" name="Oval 37"/>
          <p:cNvSpPr>
            <a:spLocks noChangeArrowheads="1"/>
          </p:cNvSpPr>
          <p:nvPr/>
        </p:nvSpPr>
        <p:spPr bwMode="auto">
          <a:xfrm>
            <a:off x="7715272" y="3643314"/>
            <a:ext cx="1035027" cy="1025509"/>
          </a:xfrm>
          <a:prstGeom prst="ellipse">
            <a:avLst/>
          </a:prstGeom>
          <a:solidFill>
            <a:srgbClr val="FFFF00"/>
          </a:solidFill>
          <a:ln w="57150" cmpd="thickThin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844" y="2571744"/>
            <a:ext cx="1285884" cy="1285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37"/>
          <p:cNvSpPr>
            <a:spLocks noChangeArrowheads="1"/>
          </p:cNvSpPr>
          <p:nvPr/>
        </p:nvSpPr>
        <p:spPr bwMode="auto">
          <a:xfrm>
            <a:off x="285720" y="2714620"/>
            <a:ext cx="1035027" cy="1025509"/>
          </a:xfrm>
          <a:prstGeom prst="ellipse">
            <a:avLst/>
          </a:prstGeom>
          <a:solidFill>
            <a:schemeClr val="tx1"/>
          </a:solidFill>
          <a:ln w="76200" cmpd="thickThin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Literacy Captain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1643050"/>
            <a:ext cx="4071934" cy="521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4571968" y="1643050"/>
            <a:ext cx="4572032" cy="521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214282" y="1643050"/>
            <a:ext cx="35004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n-lt"/>
              </a:rPr>
              <a:t>Role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Work with others to plan and organise literacy events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Organise and attend meetings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Promote inter house literacy events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Contribute articles to Newsletters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Support and work with KS3 and KS4 students to improve their literacy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Make presentations in assemblies and to form classes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Collect awards on behalf of the house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Be a role model</a:t>
            </a:r>
          </a:p>
          <a:p>
            <a:endParaRPr lang="en-GB" b="1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4572000" y="1610410"/>
            <a:ext cx="4000528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+mn-lt"/>
              </a:rPr>
              <a:t>Requirements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Be a year 12 Student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Have achieved at least a Grade C at English Language GCSE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Able to write with grammatical accuracy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Have an interest in and enthusiasm for literacy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Have been a member of a KS3/4 club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Evidence of good leadership and team work skills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Have represented FHS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Excellent communication skills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Enthusiasm for the house system, and ability to inspire others in the house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Evidence of  following ground rules</a:t>
            </a:r>
          </a:p>
          <a:p>
            <a:pPr>
              <a:spcBef>
                <a:spcPct val="50000"/>
              </a:spcBef>
            </a:pPr>
            <a:endParaRPr lang="en-GB" dirty="0"/>
          </a:p>
        </p:txBody>
      </p:sp>
      <p:pic>
        <p:nvPicPr>
          <p:cNvPr id="6146" name="Picture 2" descr="http://www.comberps.newtownards.ni.sch.uk/images/ABC%20clip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2113" y="0"/>
            <a:ext cx="1951887" cy="1762120"/>
          </a:xfrm>
          <a:prstGeom prst="rect">
            <a:avLst/>
          </a:prstGeom>
          <a:noFill/>
        </p:spPr>
      </p:pic>
      <p:pic>
        <p:nvPicPr>
          <p:cNvPr id="6148" name="Picture 4" descr="http://www.st-simon-stock.kent.sch.uk/learning/supportedLearning/images/litera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0">
            <a:off x="3304920" y="5644686"/>
            <a:ext cx="1047207" cy="1130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WWW.FHSINSPIRE.WEEBLY.COM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06" t="-8540" r="8594" b="8105"/>
          <a:stretch>
            <a:fillRect/>
          </a:stretch>
        </p:blipFill>
        <p:spPr bwMode="auto">
          <a:xfrm>
            <a:off x="285720" y="1428736"/>
            <a:ext cx="50833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30752" b="9658"/>
          <a:stretch>
            <a:fillRect/>
          </a:stretch>
        </p:blipFill>
        <p:spPr bwMode="auto">
          <a:xfrm>
            <a:off x="4286248" y="2500306"/>
            <a:ext cx="464347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/>
          <a:lstStyle/>
          <a:p>
            <a:r>
              <a:rPr lang="en-GB" b="0" dirty="0" smtClean="0">
                <a:latin typeface="+mn-lt"/>
              </a:rPr>
              <a:t>Children in Need</a:t>
            </a:r>
            <a:endParaRPr lang="en-GB" b="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8077200" cy="1499616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Friday 18</a:t>
            </a:r>
            <a:r>
              <a:rPr lang="en-GB" baseline="30000" dirty="0" smtClean="0">
                <a:solidFill>
                  <a:schemeClr val="tx1"/>
                </a:solidFill>
              </a:rPr>
              <a:t>th</a:t>
            </a:r>
            <a:r>
              <a:rPr lang="en-GB" dirty="0" smtClean="0">
                <a:solidFill>
                  <a:schemeClr val="tx1"/>
                </a:solidFill>
              </a:rPr>
              <a:t> November 2011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t0.gstatic.com/images?q=tbn:ANd9GcQXm4JpizVbvPPR9NK4S9adgwzlEmNk6PIO5ht2pawwe6a0u2bygQ:ccsu.co.uk/new/wp-content/uploads/2010/05/pudsey-w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57166"/>
            <a:ext cx="1479122" cy="2000264"/>
          </a:xfrm>
          <a:prstGeom prst="rect">
            <a:avLst/>
          </a:prstGeom>
          <a:noFill/>
        </p:spPr>
      </p:pic>
      <p:pic>
        <p:nvPicPr>
          <p:cNvPr id="11268" name="Picture 4" descr="http://t0.gstatic.com/images?q=tbn:ANd9GcRzpvPG_VMxd4ZJF5W2pWI94EoZISpMSzLy66Dme6z16NxzI7d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500570"/>
            <a:ext cx="1452560" cy="2033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Corbel" pitchFamily="34" charset="0"/>
              </a:rPr>
              <a:t>What is Children in Need?</a:t>
            </a:r>
            <a:endParaRPr lang="en-GB" b="0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orbel" pitchFamily="34" charset="0"/>
              </a:rPr>
              <a:t>BBC Children In Need is a corporate charity.</a:t>
            </a:r>
          </a:p>
          <a:p>
            <a:r>
              <a:rPr lang="en-GB" sz="2800" dirty="0" smtClean="0">
                <a:latin typeface="Corbel" pitchFamily="34" charset="0"/>
              </a:rPr>
              <a:t>Helps lives of children all over the UK.</a:t>
            </a:r>
          </a:p>
          <a:p>
            <a:r>
              <a:rPr lang="en-GB" sz="2800" dirty="0" smtClean="0">
                <a:latin typeface="Corbel" pitchFamily="34" charset="0"/>
              </a:rPr>
              <a:t>Started in Christmas 1927.</a:t>
            </a:r>
          </a:p>
          <a:p>
            <a:r>
              <a:rPr lang="en-GB" sz="2800" dirty="0" smtClean="0">
                <a:latin typeface="Corbel" pitchFamily="34" charset="0"/>
              </a:rPr>
              <a:t>Children in Need has a vision.</a:t>
            </a:r>
          </a:p>
          <a:p>
            <a:r>
              <a:rPr lang="en-GB" sz="2800" dirty="0" smtClean="0">
                <a:latin typeface="Corbel" pitchFamily="34" charset="0"/>
              </a:rPr>
              <a:t>Every penny goes to disadvantaged and young children in the UK.</a:t>
            </a:r>
          </a:p>
          <a:p>
            <a:r>
              <a:rPr lang="en-GB" sz="2800" dirty="0" smtClean="0">
                <a:latin typeface="Corbel" pitchFamily="34" charset="0"/>
              </a:rPr>
              <a:t>Pudsey is the official mascot.</a:t>
            </a:r>
            <a:endParaRPr lang="en-GB" sz="2800" dirty="0">
              <a:latin typeface="Corbel" pitchFamily="34" charset="0"/>
            </a:endParaRPr>
          </a:p>
        </p:txBody>
      </p:sp>
      <p:pic>
        <p:nvPicPr>
          <p:cNvPr id="14338" name="Picture 2" descr="http://t1.gstatic.com/images?q=tbn:ANd9GcSMQ573zWeMsPPhtcce4eoL5Kt_-KjhtSsk23AH2pR7otKtDXASGA:www.bbc.co.uk/blogs/aboutthebbc/puds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367338"/>
            <a:ext cx="2286016" cy="1490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>
                <a:latin typeface="+mn-lt"/>
              </a:rPr>
              <a:t>What you can do to help?</a:t>
            </a:r>
            <a:endParaRPr lang="en-GB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4000" dirty="0" smtClean="0"/>
              <a:t>Get Sponsored By: 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800" dirty="0" smtClean="0"/>
              <a:t>Doing a run, walk or cycle.</a:t>
            </a:r>
          </a:p>
          <a:p>
            <a:r>
              <a:rPr lang="en-GB" sz="2800" dirty="0" smtClean="0"/>
              <a:t>Staying silent for a time period.</a:t>
            </a:r>
          </a:p>
          <a:p>
            <a:r>
              <a:rPr lang="en-GB" sz="2800" dirty="0" smtClean="0"/>
              <a:t>Selling cakes.</a:t>
            </a:r>
          </a:p>
          <a:p>
            <a:r>
              <a:rPr lang="en-GB" sz="2800" dirty="0" smtClean="0"/>
              <a:t>Wearing fancy dress</a:t>
            </a:r>
          </a:p>
          <a:p>
            <a:r>
              <a:rPr lang="en-GB" sz="2800" dirty="0" smtClean="0"/>
              <a:t>Colouring your hair</a:t>
            </a:r>
          </a:p>
          <a:p>
            <a:r>
              <a:rPr lang="en-GB" sz="2800" dirty="0" smtClean="0"/>
              <a:t>Growing a moustache</a:t>
            </a:r>
          </a:p>
          <a:p>
            <a:r>
              <a:rPr lang="en-GB" sz="2800" dirty="0" smtClean="0"/>
              <a:t>Shaving your hair off!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15362" name="Picture 2" descr="http://t1.gstatic.com/images?q=tbn:ANd9GcQW9FfyBscZa3gRrsEViltKIs0wVwpbz30FWVbU5IQfOlPGUnq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071942"/>
            <a:ext cx="3533776" cy="1843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happening at school?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8572528" cy="5286388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CC9900"/>
                </a:solidFill>
              </a:rPr>
              <a:t>Tuesday:</a:t>
            </a:r>
            <a:r>
              <a:rPr lang="en-GB" sz="2800" dirty="0" smtClean="0"/>
              <a:t> Anti-bullying wristbands sold at lunchtime. </a:t>
            </a:r>
          </a:p>
          <a:p>
            <a:endParaRPr lang="en-GB" sz="2800" dirty="0" smtClean="0"/>
          </a:p>
          <a:p>
            <a:r>
              <a:rPr lang="en-GB" sz="2800" dirty="0" smtClean="0">
                <a:solidFill>
                  <a:srgbClr val="CC9900"/>
                </a:solidFill>
              </a:rPr>
              <a:t>Friday: </a:t>
            </a:r>
            <a:r>
              <a:rPr lang="en-GB" sz="2800" dirty="0" smtClean="0"/>
              <a:t>Cake sale at lunchtime. </a:t>
            </a:r>
          </a:p>
          <a:p>
            <a:endParaRPr lang="en-GB" sz="2800" dirty="0" smtClean="0"/>
          </a:p>
          <a:p>
            <a:r>
              <a:rPr lang="en-GB" sz="2800" dirty="0" smtClean="0">
                <a:solidFill>
                  <a:srgbClr val="CC9900"/>
                </a:solidFill>
              </a:rPr>
              <a:t>Friday: </a:t>
            </a:r>
            <a:r>
              <a:rPr lang="en-GB" sz="2800" dirty="0" smtClean="0"/>
              <a:t>Copper drive, so bring in all your spare copper coins. </a:t>
            </a:r>
          </a:p>
          <a:p>
            <a:endParaRPr lang="en-GB" sz="2800" dirty="0" smtClean="0"/>
          </a:p>
          <a:p>
            <a:r>
              <a:rPr lang="en-GB" sz="2800" dirty="0" smtClean="0">
                <a:solidFill>
                  <a:srgbClr val="CC9900"/>
                </a:solidFill>
              </a:rPr>
              <a:t>Friday: </a:t>
            </a:r>
            <a:r>
              <a:rPr lang="en-GB" sz="2800" dirty="0" smtClean="0"/>
              <a:t>Children in Need Film night in the main hall. </a:t>
            </a:r>
          </a:p>
          <a:p>
            <a:endParaRPr lang="en-GB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863" t="19277" r="71084" b="24096"/>
          <a:stretch>
            <a:fillRect/>
          </a:stretch>
        </p:blipFill>
        <p:spPr bwMode="auto">
          <a:xfrm>
            <a:off x="8072462" y="214290"/>
            <a:ext cx="6953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newsimg.bbc.co.uk/media/images/42729000/jpg/_42729733_band203getty.jpg"/>
          <p:cNvPicPr/>
          <p:nvPr/>
        </p:nvPicPr>
        <p:blipFill>
          <a:blip r:embed="rId3" cstate="print"/>
          <a:srcRect l="4950" t="6616" r="7921" b="6053"/>
          <a:stretch>
            <a:fillRect/>
          </a:stretch>
        </p:blipFill>
        <p:spPr bwMode="auto">
          <a:xfrm>
            <a:off x="428596" y="5572140"/>
            <a:ext cx="1428760" cy="106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farm3.static.flickr.com/2487/4114741642_ea44facc99.jpg"/>
          <p:cNvPicPr/>
          <p:nvPr/>
        </p:nvPicPr>
        <p:blipFill>
          <a:blip r:embed="rId4" cstate="print"/>
          <a:srcRect l="63600" t="61867" r="9400" b="1333"/>
          <a:stretch>
            <a:fillRect/>
          </a:stretch>
        </p:blipFill>
        <p:spPr bwMode="auto">
          <a:xfrm>
            <a:off x="2571736" y="5500702"/>
            <a:ext cx="1428760" cy="112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2-clicks-coins.com/images/image/Copper-pennies.jpg"/>
          <p:cNvPicPr/>
          <p:nvPr/>
        </p:nvPicPr>
        <p:blipFill>
          <a:blip r:embed="rId5" cstate="print"/>
          <a:srcRect l="15809" r="27466"/>
          <a:stretch>
            <a:fillRect/>
          </a:stretch>
        </p:blipFill>
        <p:spPr bwMode="auto">
          <a:xfrm>
            <a:off x="4714876" y="5500702"/>
            <a:ext cx="1143008" cy="112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1.bp.blogspot.com/-NtnaujsFpqM/TakbQiKzs5I/AAAAAAAAAJw/L08EYNASBaY/s1600/film%2Bcan2.jpg"/>
          <p:cNvPicPr/>
          <p:nvPr/>
        </p:nvPicPr>
        <p:blipFill>
          <a:blip r:embed="rId6" cstate="print"/>
          <a:srcRect r="14328"/>
          <a:stretch>
            <a:fillRect/>
          </a:stretch>
        </p:blipFill>
        <p:spPr bwMode="auto">
          <a:xfrm>
            <a:off x="6786578" y="5572140"/>
            <a:ext cx="1285884" cy="100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you leave....................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Consider the following before you leave:  </a:t>
            </a:r>
          </a:p>
          <a:p>
            <a:endParaRPr lang="en-GB" dirty="0" smtClean="0"/>
          </a:p>
          <a:p>
            <a:r>
              <a:rPr lang="en-GB" dirty="0" smtClean="0"/>
              <a:t>You all know the difference between right and wrong. </a:t>
            </a:r>
          </a:p>
          <a:p>
            <a:endParaRPr lang="en-GB" dirty="0" smtClean="0"/>
          </a:p>
          <a:p>
            <a:r>
              <a:rPr lang="en-GB" dirty="0" smtClean="0"/>
              <a:t>All of your actions and words have positive and negative effects on others. </a:t>
            </a:r>
          </a:p>
          <a:p>
            <a:endParaRPr lang="en-GB" dirty="0" smtClean="0"/>
          </a:p>
          <a:p>
            <a:r>
              <a:rPr lang="en-GB" dirty="0" smtClean="0"/>
              <a:t>Please remember that nobody is perfect and therefore nobody has the right to bully another person. </a:t>
            </a:r>
          </a:p>
          <a:p>
            <a:endParaRPr lang="en-GB" dirty="0" smtClean="0"/>
          </a:p>
          <a:p>
            <a:r>
              <a:rPr lang="en-GB" dirty="0" smtClean="0"/>
              <a:t>Participation is the key to success!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Anti-Bullying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9088" indent="-319088">
              <a:buClr>
                <a:srgbClr val="0000FF"/>
              </a:buClr>
              <a:defRPr/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Anti-Bullying Week </a:t>
            </a:r>
            <a:r>
              <a:rPr lang="en-GB" sz="2400" dirty="0" smtClean="0"/>
              <a:t>is an annual UK event which aims to raise awareness of bullying of children and young people, in schools and elsewhere.</a:t>
            </a:r>
          </a:p>
          <a:p>
            <a:pPr marL="319088" indent="-319088" defTabSz="914400" eaLnBrk="1" hangingPunct="1">
              <a:buClr>
                <a:srgbClr val="0000FF"/>
              </a:buClr>
              <a:buFont typeface="Wingdings 2" pitchFamily="18" charset="2"/>
              <a:buChar char=""/>
              <a:defRPr/>
            </a:pPr>
            <a:endParaRPr lang="en-GB" sz="2400" dirty="0" smtClean="0"/>
          </a:p>
          <a:p>
            <a:pPr marL="319088" indent="-319088">
              <a:buClr>
                <a:srgbClr val="0000FF"/>
              </a:buClr>
              <a:defRPr/>
            </a:pPr>
            <a:r>
              <a:rPr lang="en-GB" sz="2400" dirty="0" smtClean="0"/>
              <a:t>Organised by the 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Anti-Bullying Alliance (ABA)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19088" indent="-319088" defTabSz="914400" eaLnBrk="1" hangingPunct="1">
              <a:buClr>
                <a:srgbClr val="0000FF"/>
              </a:buClr>
              <a:buNone/>
              <a:defRPr/>
            </a:pPr>
            <a:endParaRPr lang="en-GB" sz="2400" dirty="0" smtClean="0"/>
          </a:p>
          <a:p>
            <a:pPr marL="319088" indent="-319088">
              <a:buClr>
                <a:srgbClr val="0000FF"/>
              </a:buClr>
              <a:defRPr/>
            </a:pPr>
            <a:r>
              <a:rPr lang="en-GB" sz="2400" dirty="0" smtClean="0"/>
              <a:t>The eighth annual event has been taking place this week, and this year the theme is: </a:t>
            </a:r>
          </a:p>
          <a:p>
            <a:pPr marL="319088" indent="-319088" algn="ctr" defTabSz="914400" eaLnBrk="1" hangingPunct="1">
              <a:buClr>
                <a:srgbClr val="0000FF"/>
              </a:buClr>
              <a:buFont typeface="Wingdings 2" pitchFamily="18" charset="2"/>
              <a:buNone/>
              <a:defRPr/>
            </a:pPr>
            <a:r>
              <a:rPr lang="en-GB" sz="24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'Stop and think – words can hurt'</a:t>
            </a:r>
          </a:p>
          <a:p>
            <a:endParaRPr lang="en-GB" dirty="0"/>
          </a:p>
        </p:txBody>
      </p:sp>
      <p:pic>
        <p:nvPicPr>
          <p:cNvPr id="4" name="Picture 2" descr="http://www.anti-bullyingalliance.org.uk/images/ABAW%20logo%202011%20d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220663"/>
            <a:ext cx="1911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week is anti-bullying week…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lonely-bo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785926"/>
            <a:ext cx="8245159" cy="4637902"/>
          </a:xfrm>
        </p:spPr>
      </p:pic>
      <p:sp>
        <p:nvSpPr>
          <p:cNvPr id="7" name="Rectangle 6"/>
          <p:cNvSpPr/>
          <p:nvPr/>
        </p:nvSpPr>
        <p:spPr>
          <a:xfrm rot="638410">
            <a:off x="578871" y="2195176"/>
            <a:ext cx="2744269" cy="1200329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http://www.youtube.com/watch?v=Xre8zZ_B8Mk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001024" y="1571612"/>
            <a:ext cx="936625" cy="865187"/>
          </a:xfrm>
          <a:prstGeom prst="ellipse">
            <a:avLst/>
          </a:prstGeom>
          <a:solidFill>
            <a:schemeClr val="tx1"/>
          </a:solidFill>
          <a:ln w="57150" cmpd="thickThin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go for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If you are being bullied DO NOT suffer in silence. </a:t>
            </a:r>
          </a:p>
          <a:p>
            <a:endParaRPr lang="en-GB" sz="2800" dirty="0" smtClean="0"/>
          </a:p>
          <a:p>
            <a:r>
              <a:rPr lang="en-GB" sz="2800" dirty="0" smtClean="0"/>
              <a:t>The following can help you: </a:t>
            </a:r>
          </a:p>
          <a:p>
            <a:endParaRPr lang="en-GB" sz="2800" dirty="0" smtClean="0"/>
          </a:p>
          <a:p>
            <a:pPr marL="633222" indent="-514350"/>
            <a:r>
              <a:rPr lang="en-GB" sz="2800" dirty="0" smtClean="0"/>
              <a:t>Form tutors, teachers, social inclusion, parents. </a:t>
            </a:r>
          </a:p>
          <a:p>
            <a:pPr marL="633222" indent="-514350"/>
            <a:endParaRPr lang="en-GB" sz="2800" dirty="0" smtClean="0"/>
          </a:p>
          <a:p>
            <a:pPr marL="633222" lvl="1" indent="-51435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www.anti-bullyingalliance.org.uk</a:t>
            </a:r>
          </a:p>
          <a:p>
            <a:pPr marL="633222" lvl="1" indent="-51435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dirty="0" smtClean="0"/>
          </a:p>
          <a:p>
            <a:pPr marL="633222" lvl="1" indent="-51435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GB" dirty="0" smtClean="0">
                <a:ea typeface="Calibri" pitchFamily="34" charset="0"/>
                <a:cs typeface="Calibri" pitchFamily="34" charset="0"/>
              </a:rPr>
              <a:t>www.cybermentors.org</a:t>
            </a:r>
          </a:p>
          <a:p>
            <a:pPr marL="633222" lvl="1" indent="-51435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dirty="0" smtClean="0"/>
          </a:p>
          <a:p>
            <a:pPr marL="633222" indent="-514350"/>
            <a:r>
              <a:rPr lang="en-GB" sz="2800" dirty="0" err="1" smtClean="0"/>
              <a:t>Childline</a:t>
            </a:r>
            <a:endParaRPr lang="en-GB" sz="2800" dirty="0"/>
          </a:p>
        </p:txBody>
      </p:sp>
      <p:pic>
        <p:nvPicPr>
          <p:cNvPr id="4" name="Picture 2" descr="http://www.abatoolsforschools.org.uk/images/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175125"/>
            <a:ext cx="2500312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smash-youth-project.co.uk/wp-content/uploads/2011/05/childline_logo1-300x168.jpg"/>
          <p:cNvPicPr>
            <a:picLocks noChangeAspect="1" noChangeArrowheads="1"/>
          </p:cNvPicPr>
          <p:nvPr/>
        </p:nvPicPr>
        <p:blipFill>
          <a:blip r:embed="rId3" cstate="print"/>
          <a:srcRect l="2521" t="9000" r="4240" b="14500"/>
          <a:stretch>
            <a:fillRect/>
          </a:stretch>
        </p:blipFill>
        <p:spPr bwMode="auto">
          <a:xfrm>
            <a:off x="6715140" y="5429264"/>
            <a:ext cx="2160588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beatbullying.org/badges/CyberMentorsBADGE-Ro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143512"/>
            <a:ext cx="11906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the Inspire Captains.........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House Captain: Fatima </a:t>
            </a:r>
            <a:r>
              <a:rPr lang="en-GB" dirty="0" err="1" smtClean="0"/>
              <a:t>Rana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6" descr="DSC00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857496"/>
            <a:ext cx="1948476" cy="259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the Inspire Captains.........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Vice House Captain: </a:t>
            </a:r>
            <a:r>
              <a:rPr lang="en-GB" dirty="0" err="1" smtClean="0"/>
              <a:t>Shabnam</a:t>
            </a:r>
            <a:r>
              <a:rPr lang="en-GB" dirty="0" smtClean="0"/>
              <a:t> </a:t>
            </a:r>
            <a:r>
              <a:rPr lang="en-GB" dirty="0" err="1" smtClean="0"/>
              <a:t>Meah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DSC00522.JPG"/>
          <p:cNvPicPr>
            <a:picLocks noChangeAspect="1"/>
          </p:cNvPicPr>
          <p:nvPr/>
        </p:nvPicPr>
        <p:blipFill>
          <a:blip r:embed="rId2" cstate="print"/>
          <a:srcRect l="15385"/>
          <a:stretch>
            <a:fillRect/>
          </a:stretch>
        </p:blipFill>
        <p:spPr>
          <a:xfrm rot="5400000">
            <a:off x="3509363" y="3134315"/>
            <a:ext cx="2357430" cy="2089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the Inspire Captains.........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Sports Captains: </a:t>
            </a:r>
            <a:r>
              <a:rPr lang="en-GB" dirty="0" err="1" smtClean="0"/>
              <a:t>Gurkirpal</a:t>
            </a:r>
            <a:r>
              <a:rPr lang="en-GB" dirty="0" smtClean="0"/>
              <a:t> </a:t>
            </a:r>
            <a:r>
              <a:rPr lang="en-GB" dirty="0" err="1" smtClean="0"/>
              <a:t>Khosa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DSC00512.JPG"/>
          <p:cNvPicPr>
            <a:picLocks noChangeAspect="1"/>
          </p:cNvPicPr>
          <p:nvPr/>
        </p:nvPicPr>
        <p:blipFill>
          <a:blip r:embed="rId2" cstate="print"/>
          <a:srcRect l="15517" b="6897"/>
          <a:stretch>
            <a:fillRect/>
          </a:stretch>
        </p:blipFill>
        <p:spPr>
          <a:xfrm rot="5400000">
            <a:off x="3432638" y="3139602"/>
            <a:ext cx="2428893" cy="2007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1519</Words>
  <Application>Microsoft Office PowerPoint</Application>
  <PresentationFormat>On-screen Show (4:3)</PresentationFormat>
  <Paragraphs>270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Module</vt:lpstr>
      <vt:lpstr>INSPIRE</vt:lpstr>
      <vt:lpstr>Thought for the day </vt:lpstr>
      <vt:lpstr>Overview</vt:lpstr>
      <vt:lpstr>Anti-Bullying Week</vt:lpstr>
      <vt:lpstr>This week is anti-bullying week…</vt:lpstr>
      <vt:lpstr>Where to go for help?</vt:lpstr>
      <vt:lpstr>Meet the Inspire Captains.........</vt:lpstr>
      <vt:lpstr>Meet the Inspire Captains.........</vt:lpstr>
      <vt:lpstr>Meet the Inspire Captains.........</vt:lpstr>
      <vt:lpstr>Meet the Inspire Captains.........</vt:lpstr>
      <vt:lpstr>Meet the Inspire Captains.........</vt:lpstr>
      <vt:lpstr>Meet the Inspire Captains.........</vt:lpstr>
      <vt:lpstr>Meet the Inspire Captains.........</vt:lpstr>
      <vt:lpstr>Meet the Inspire Captains.........</vt:lpstr>
      <vt:lpstr>How to get House Points..........</vt:lpstr>
      <vt:lpstr>House Points Scale</vt:lpstr>
      <vt:lpstr>Year 8 Inter House Football</vt:lpstr>
      <vt:lpstr>Year 7 Inter House Football </vt:lpstr>
      <vt:lpstr>Year 9 Inter House Football </vt:lpstr>
      <vt:lpstr>Sixth Form Inter House Sports Competition  </vt:lpstr>
      <vt:lpstr>Staff Inter House Quiz</vt:lpstr>
      <vt:lpstr>House Standing so far............</vt:lpstr>
      <vt:lpstr>Well done!!!!!</vt:lpstr>
      <vt:lpstr>Upcoming Events/Competitions</vt:lpstr>
      <vt:lpstr>Community Volunteer Passport</vt:lpstr>
      <vt:lpstr>What does a Volunteer Passport Look Like? </vt:lpstr>
      <vt:lpstr>Ideas for Volunteering </vt:lpstr>
      <vt:lpstr>When does it start?</vt:lpstr>
      <vt:lpstr>Slide 29</vt:lpstr>
      <vt:lpstr>LITERACY HOUSE CAPTAINS NEEDED!</vt:lpstr>
      <vt:lpstr>Literacy Captain</vt:lpstr>
      <vt:lpstr>WWW.FHSINSPIRE.WEEBLY.COM</vt:lpstr>
      <vt:lpstr>Children in Need</vt:lpstr>
      <vt:lpstr>What is Children in Need?</vt:lpstr>
      <vt:lpstr>What you can do to help?</vt:lpstr>
      <vt:lpstr>What is happening at school?</vt:lpstr>
      <vt:lpstr>Before you leave....................</vt:lpstr>
    </vt:vector>
  </TitlesOfParts>
  <Company>Featherstone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INSPIRE</dc:title>
  <dc:creator>gsangha</dc:creator>
  <cp:lastModifiedBy>gsangha</cp:lastModifiedBy>
  <cp:revision>102</cp:revision>
  <dcterms:created xsi:type="dcterms:W3CDTF">2011-06-09T14:01:30Z</dcterms:created>
  <dcterms:modified xsi:type="dcterms:W3CDTF">2011-11-17T08:10:05Z</dcterms:modified>
</cp:coreProperties>
</file>